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82" r:id="rId4"/>
    <p:sldId id="261" r:id="rId5"/>
    <p:sldId id="269" r:id="rId6"/>
    <p:sldId id="272" r:id="rId7"/>
    <p:sldId id="273" r:id="rId8"/>
    <p:sldId id="278" r:id="rId9"/>
    <p:sldId id="274" r:id="rId10"/>
    <p:sldId id="279" r:id="rId11"/>
    <p:sldId id="275" r:id="rId12"/>
    <p:sldId id="276" r:id="rId13"/>
    <p:sldId id="277" r:id="rId14"/>
    <p:sldId id="281" r:id="rId15"/>
    <p:sldId id="267" r:id="rId16"/>
    <p:sldId id="266" r:id="rId17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19"/>
      <p:bold r:id="rId20"/>
      <p:italic r:id="rId21"/>
      <p:boldItalic r:id="rId22"/>
    </p:embeddedFont>
    <p:embeddedFont>
      <p:font typeface="Average" panose="02000503040000020003" pitchFamily="2" charset="77"/>
      <p:regular r:id="rId23"/>
    </p:embeddedFon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Oswald" pitchFamily="2" charset="7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90" userDrawn="1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A386F8-8736-4749-B539-EA650F4D8792}">
  <a:tblStyle styleId="{26A386F8-8736-4749-B539-EA650F4D87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777"/>
  </p:normalViewPr>
  <p:slideViewPr>
    <p:cSldViewPr snapToGrid="0">
      <p:cViewPr varScale="1">
        <p:scale>
          <a:sx n="136" d="100"/>
          <a:sy n="136" d="100"/>
        </p:scale>
        <p:origin x="968" y="184"/>
      </p:cViewPr>
      <p:guideLst>
        <p:guide orient="horz" pos="690"/>
        <p:guide pos="33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80f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80f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04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80f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80f9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19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80f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80f9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008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80f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3137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80f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67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3474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6f980f9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6f980f9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78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80f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80f9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55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80f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80f9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771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80f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42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553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80f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4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;p13">
            <a:extLst>
              <a:ext uri="{FF2B5EF4-FFF2-40B4-BE49-F238E27FC236}">
                <a16:creationId xmlns:a16="http://schemas.microsoft.com/office/drawing/2014/main" id="{B889D692-FEDC-6D4D-95F9-59E9D51956A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1513" y="990600"/>
            <a:ext cx="7800975" cy="1730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Mapping Tongan farms with </a:t>
            </a:r>
            <a:r>
              <a:rPr lang="en-AU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QField</a:t>
            </a:r>
            <a:endParaRPr sz="4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002BC-862D-DD4A-8597-ED442065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2227"/>
            <a:ext cx="9144000" cy="8312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 Narrow" panose="020B0604020202020204" pitchFamily="34" charset="0"/>
                <a:cs typeface="Arial Narrow" panose="020B0604020202020204" pitchFamily="34" charset="0"/>
              </a:rPr>
              <a:t>Q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Field: farm mapping applications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A2121-927F-324E-BD5C-C66B2A01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315902"/>
            <a:ext cx="1495482" cy="1993977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3A271-FEF6-7F4F-9B7F-3275366B5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431" y="1315902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C670A-08F5-4E49-B26C-33A6801FD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0" y="3433437"/>
            <a:ext cx="2278377" cy="1518918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B94BD988-8595-CD45-BD3E-101BF28DD257}"/>
              </a:ext>
            </a:extLst>
          </p:cNvPr>
          <p:cNvSpPr txBox="1">
            <a:spLocks/>
          </p:cNvSpPr>
          <p:nvPr/>
        </p:nvSpPr>
        <p:spPr>
          <a:xfrm>
            <a:off x="2663339" y="3234195"/>
            <a:ext cx="1630682" cy="145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A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Classroom and in-the-field training on </a:t>
            </a:r>
            <a:r>
              <a:rPr lang="en-AU" sz="18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QField</a:t>
            </a:r>
            <a:r>
              <a:rPr lang="en-A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 for crop survey data collection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8FC7A9-32E9-6542-A733-317EC8AC3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146" y="819682"/>
            <a:ext cx="2558508" cy="1800000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sp>
        <p:nvSpPr>
          <p:cNvPr id="11" name="Google Shape;65;p14">
            <a:extLst>
              <a:ext uri="{FF2B5EF4-FFF2-40B4-BE49-F238E27FC236}">
                <a16:creationId xmlns:a16="http://schemas.microsoft.com/office/drawing/2014/main" id="{59608798-8823-3347-844F-087C46948C4D}"/>
              </a:ext>
            </a:extLst>
          </p:cNvPr>
          <p:cNvSpPr txBox="1">
            <a:spLocks/>
          </p:cNvSpPr>
          <p:nvPr/>
        </p:nvSpPr>
        <p:spPr>
          <a:xfrm>
            <a:off x="6067146" y="2619682"/>
            <a:ext cx="2558508" cy="61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A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Identifying neglected vanilla plantations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4BA6F6-8E96-BC4B-8158-3F0AD73AB9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10" b="11010"/>
          <a:stretch/>
        </p:blipFill>
        <p:spPr>
          <a:xfrm>
            <a:off x="4529082" y="3515142"/>
            <a:ext cx="1303004" cy="746467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F7AD88-6A83-8642-9BAB-858B2E5D8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244" y="3545559"/>
            <a:ext cx="1435853" cy="685632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0BC54-DFAF-C94D-9634-27F0DF5C4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4256" y="3515142"/>
            <a:ext cx="1435853" cy="746467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tx1">
                <a:alpha val="65000"/>
              </a:schemeClr>
            </a:outerShdw>
          </a:effectLst>
        </p:spPr>
      </p:pic>
      <p:sp>
        <p:nvSpPr>
          <p:cNvPr id="15" name="Google Shape;65;p14">
            <a:extLst>
              <a:ext uri="{FF2B5EF4-FFF2-40B4-BE49-F238E27FC236}">
                <a16:creationId xmlns:a16="http://schemas.microsoft.com/office/drawing/2014/main" id="{508EE3EA-8A60-7E40-A10D-F42762CC9B9C}"/>
              </a:ext>
            </a:extLst>
          </p:cNvPr>
          <p:cNvSpPr txBox="1">
            <a:spLocks/>
          </p:cNvSpPr>
          <p:nvPr/>
        </p:nvSpPr>
        <p:spPr>
          <a:xfrm>
            <a:off x="4529081" y="4292309"/>
            <a:ext cx="4571027" cy="61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A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Communicating land utilisation data to government officials, community leaders, and grower groups </a:t>
            </a:r>
          </a:p>
        </p:txBody>
      </p:sp>
    </p:spTree>
    <p:extLst>
      <p:ext uri="{BB962C8B-B14F-4D97-AF65-F5344CB8AC3E}">
        <p14:creationId xmlns:p14="http://schemas.microsoft.com/office/powerpoint/2010/main" val="306226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265500" y="17338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Data management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5003800" y="195829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Web form to upload data collected in the field</a:t>
            </a: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 err="1">
                <a:solidFill>
                  <a:srgbClr val="144281"/>
                </a:solidFill>
                <a:latin typeface="Bookman Old Style" panose="02050604050505020204" pitchFamily="18" charset="0"/>
              </a:rPr>
              <a:t>Express.js</a:t>
            </a: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 server-side app to handle data uploads and downloads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Store data in Google Cloud Storage bucket (PostgreSQL an option)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 marL="114300" indent="0">
              <a:buNone/>
            </a:pPr>
            <a:endParaRPr lang="en-AU" b="1" dirty="0">
              <a:solidFill>
                <a:srgbClr val="14428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D126F-A9FE-BC48-ACFE-217EB6C24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3409650"/>
            <a:ext cx="3752494" cy="17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3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265500" y="17338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Data visualisation, analysis, and reporting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5014751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</a:endParaRPr>
          </a:p>
          <a:p>
            <a:pPr>
              <a:lnSpc>
                <a:spcPct val="100000"/>
              </a:lnSpc>
            </a:pPr>
            <a:r>
              <a:rPr lang="en-AU" b="1" dirty="0" err="1">
                <a:solidFill>
                  <a:srgbClr val="144281"/>
                </a:solidFill>
                <a:latin typeface="Bookman Old Style" panose="02050604050505020204" pitchFamily="18" charset="0"/>
              </a:rPr>
              <a:t>map.landscape</a:t>
            </a: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 Shiny dashboard</a:t>
            </a: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Sync forms from multiple mobile devices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Join spatial layers and non-spatial tables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Compute summary tables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“Create your own” web maps and charts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Interactive tables</a:t>
            </a: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 marL="114300" indent="0">
              <a:buNone/>
            </a:pPr>
            <a:endParaRPr lang="en-AU" b="1" dirty="0">
              <a:solidFill>
                <a:srgbClr val="14428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74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map.landscape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Shiny dashboard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431925" y="1304875"/>
            <a:ext cx="2628925" cy="3626354"/>
            <a:chOff x="431925" y="1304875"/>
            <a:chExt cx="2628925" cy="3626354"/>
          </a:xfrm>
        </p:grpSpPr>
        <p:sp>
          <p:nvSpPr>
            <p:cNvPr id="73" name="Google Shape;73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31950" y="1304875"/>
              <a:ext cx="2628900" cy="362635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body" idx="4294967295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</a:rPr>
              <a:t>Interactive tables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4294967295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Explore data using interactive </a:t>
            </a:r>
            <a:r>
              <a:rPr lang="en-AU" sz="15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DataTables</a:t>
            </a: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Table operations: data syncing, group-by and summarise, spatial and non-spatial joins. 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7" name="Google Shape;77;p15"/>
          <p:cNvGrpSpPr/>
          <p:nvPr/>
        </p:nvGrpSpPr>
        <p:grpSpPr>
          <a:xfrm>
            <a:off x="3320450" y="1304875"/>
            <a:ext cx="2632500" cy="3626353"/>
            <a:chOff x="3320450" y="1304875"/>
            <a:chExt cx="2632500" cy="3626353"/>
          </a:xfrm>
        </p:grpSpPr>
        <p:sp>
          <p:nvSpPr>
            <p:cNvPr id="78" name="Google Shape;78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2045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 txBox="1">
            <a:spLocks noGrp="1"/>
          </p:cNvSpPr>
          <p:nvPr>
            <p:ph type="body" idx="4294967295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Web maps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294967295"/>
          </p:nvPr>
        </p:nvSpPr>
        <p:spPr>
          <a:xfrm>
            <a:off x="3396775" y="1850299"/>
            <a:ext cx="2478600" cy="3080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Visualise and style features on Leaflet web maps.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6212550" y="1304875"/>
            <a:ext cx="2632500" cy="3626353"/>
            <a:chOff x="6212550" y="1304875"/>
            <a:chExt cx="2632500" cy="3626353"/>
          </a:xfrm>
        </p:grpSpPr>
        <p:sp>
          <p:nvSpPr>
            <p:cNvPr id="83" name="Google Shape;83;p15"/>
            <p:cNvSpPr/>
            <p:nvPr/>
          </p:nvSpPr>
          <p:spPr>
            <a:xfrm>
              <a:off x="621540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5"/>
          <p:cNvSpPr txBox="1">
            <a:spLocks noGrp="1"/>
          </p:cNvSpPr>
          <p:nvPr>
            <p:ph type="body" idx="4294967295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Charts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6286400" y="1850300"/>
            <a:ext cx="2478600" cy="3080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AU" sz="1500" dirty="0">
                <a:solidFill>
                  <a:schemeClr val="tx1"/>
                </a:solidFill>
              </a:rPr>
              <a:t>Create charts to see patterns and trends in data collected in the field.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A2B57-F3C8-2746-BBD4-0FAE3719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84" y="3618165"/>
            <a:ext cx="2032180" cy="11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E751A-FB3F-6149-80F8-0CBEB1774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810" y="3618165"/>
            <a:ext cx="2032180" cy="11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AA279-9534-3342-AA64-A5D35575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709" y="3618165"/>
            <a:ext cx="2032180" cy="11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map.landscape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Shiny dashboard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EFC9F-996A-D540-A00B-BD301F64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69" y="1095375"/>
            <a:ext cx="6798861" cy="39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Moving Forward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Tonga crop survey is on-going across four island groups (</a:t>
            </a:r>
            <a:r>
              <a:rPr lang="en-US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Vava’u</a:t>
            </a: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Tongatapu</a:t>
            </a: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Eua</a:t>
            </a: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, and </a:t>
            </a:r>
            <a:r>
              <a:rPr lang="en-US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Ha’apai</a:t>
            </a: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Use data for sustainable landscape and agricultural management 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AU" dirty="0">
                <a:solidFill>
                  <a:schemeClr val="tx1"/>
                </a:solidFill>
                <a:latin typeface="Bookman Old Style" panose="02050604050505020204" pitchFamily="18" charset="0"/>
              </a:rPr>
              <a:t>Refine workflow and software using feedback from the Tonga crop survey activities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AU" dirty="0">
                <a:solidFill>
                  <a:schemeClr val="tx1"/>
                </a:solidFill>
                <a:latin typeface="Bookman Old Style" panose="02050604050505020204" pitchFamily="18" charset="0"/>
              </a:rPr>
              <a:t>Capacity building and training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AU" dirty="0">
                <a:solidFill>
                  <a:schemeClr val="tx1"/>
                </a:solidFill>
                <a:latin typeface="Bookman Old Style" panose="02050604050505020204" pitchFamily="18" charset="0"/>
              </a:rPr>
              <a:t>Collaboration with Fiji’s Ministry of Agriculture </a:t>
            </a:r>
          </a:p>
        </p:txBody>
      </p:sp>
    </p:spTree>
    <p:extLst>
      <p:ext uri="{BB962C8B-B14F-4D97-AF65-F5344CB8AC3E}">
        <p14:creationId xmlns:p14="http://schemas.microsoft.com/office/powerpoint/2010/main" val="4208411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/>
          <p:nvPr/>
        </p:nvSpPr>
        <p:spPr>
          <a:xfrm>
            <a:off x="0" y="0"/>
            <a:ext cx="9161100" cy="110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title" idx="4294967295"/>
          </p:nvPr>
        </p:nvSpPr>
        <p:spPr>
          <a:xfrm>
            <a:off x="320250" y="107782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14428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Thanks to the team!</a:t>
            </a:r>
            <a:endParaRPr b="1" dirty="0">
              <a:solidFill>
                <a:srgbClr val="14428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BAE72-F90D-D84D-9076-9A985E1F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53" y="1106000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92BBC-7C8A-6E4E-8C2D-2756DE5C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953" y="2430568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072F0-9075-AB45-A171-A96B1A6C8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953" y="3755136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A7A50-6500-714A-8725-9EFB4B640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188" y="1106000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D2DCF-608B-3B45-9DDC-79A2F88E7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188" y="2430568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8420C-9311-CD42-971F-2531BBF46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718" y="3755136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0CE87E-E1C4-C54C-8CCD-490C9EA5D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5718" y="2430568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9FC24F-4EDF-7448-8F74-9F4FD9ADE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5718" y="1126150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961816-540D-7843-A72D-96D6F45379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6483" y="3755136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0585B-DECB-6845-90B8-9E63B10BD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483" y="2430568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EAE28C-1E17-8142-8FEE-25EF0B742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6483" y="1106000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67DB9C-05A7-DD4E-9045-9732AB7ACA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4188" y="3755136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4644E-4E95-944B-A9EA-3ED69C34F50E}"/>
              </a:ext>
            </a:extLst>
          </p:cNvPr>
          <p:cNvSpPr/>
          <p:nvPr/>
        </p:nvSpPr>
        <p:spPr>
          <a:xfrm>
            <a:off x="0" y="2535810"/>
            <a:ext cx="9144000" cy="26076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 Narrow" panose="020B0604020202020204" pitchFamily="34" charset="0"/>
                <a:cs typeface="Arial Narrow" panose="020B0604020202020204" pitchFamily="34" charset="0"/>
              </a:rPr>
              <a:t>Overview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AU" dirty="0">
                <a:solidFill>
                  <a:schemeClr val="tx1"/>
                </a:solidFill>
                <a:latin typeface="Bookman Old Style" panose="02050604050505020204" pitchFamily="18" charset="0"/>
              </a:rPr>
              <a:t>A workflow to map farms and record information about farm management and condition using open-source software.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5B331-06FC-4948-BEF0-772568662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808202"/>
            <a:ext cx="2700000" cy="199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144281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1803C-A44D-AC47-A4A9-F272B6C2B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00" y="2870044"/>
            <a:ext cx="2700000" cy="187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144281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C9446E-F61A-9748-A729-4B30C2F6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00" y="3045732"/>
            <a:ext cx="2700000" cy="151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144281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Tonga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EF0BA-21E3-524C-AE7D-7B16D467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15" y="1100631"/>
            <a:ext cx="5584161" cy="3950744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28E5D-0B9E-5641-8A8D-D9A81B47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3142479"/>
            <a:ext cx="2700000" cy="1908896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EB103-7927-1342-BE45-7596B80CD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0" y="1125653"/>
            <a:ext cx="2700000" cy="1908897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49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265500" y="17338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Farm mapping and crop surveys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4998324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Map farm extents</a:t>
            </a:r>
          </a:p>
          <a:p>
            <a:pPr marL="79584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Map features within farms (e.g. crop parcels, intercropping, fruit trees)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Collect attributes about farm management and condition</a:t>
            </a:r>
          </a:p>
          <a:p>
            <a:pPr>
              <a:lnSpc>
                <a:spcPct val="100000"/>
              </a:lnSpc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Browse geospatial data layers in the field</a:t>
            </a:r>
          </a:p>
          <a:p>
            <a:pPr marL="114300" indent="0">
              <a:lnSpc>
                <a:spcPct val="100000"/>
              </a:lnSpc>
              <a:buNone/>
            </a:pPr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Easy to use for non-GIS experts</a:t>
            </a:r>
            <a:endParaRPr lang="en-US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58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AU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Workflow – Tonga Crop Survey</a:t>
            </a:r>
            <a:endParaRPr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A713763-E715-8144-8A48-D9E2B520CDEE}"/>
              </a:ext>
            </a:extLst>
          </p:cNvPr>
          <p:cNvSpPr txBox="1">
            <a:spLocks noChangeAspect="1"/>
          </p:cNvSpPr>
          <p:nvPr/>
        </p:nvSpPr>
        <p:spPr>
          <a:xfrm>
            <a:off x="5404260" y="944136"/>
            <a:ext cx="123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QField</a:t>
            </a:r>
            <a:r>
              <a:rPr lang="en-US" sz="1200" dirty="0"/>
              <a:t>: mobile data collection</a:t>
            </a:r>
          </a:p>
          <a:p>
            <a:endParaRPr lang="en-US" sz="120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B957E780-1601-7A4A-A671-A41901D90E2D}"/>
              </a:ext>
            </a:extLst>
          </p:cNvPr>
          <p:cNvSpPr txBox="1">
            <a:spLocks noChangeAspect="1"/>
          </p:cNvSpPr>
          <p:nvPr/>
        </p:nvSpPr>
        <p:spPr>
          <a:xfrm>
            <a:off x="274034" y="1964656"/>
            <a:ext cx="158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QGIS: project creation </a:t>
            </a:r>
          </a:p>
          <a:p>
            <a:endParaRPr lang="en-US" sz="1200" dirty="0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74B61F7F-5A9F-A04F-996F-7C5834D49463}"/>
              </a:ext>
            </a:extLst>
          </p:cNvPr>
          <p:cNvSpPr txBox="1">
            <a:spLocks noChangeAspect="1"/>
          </p:cNvSpPr>
          <p:nvPr/>
        </p:nvSpPr>
        <p:spPr>
          <a:xfrm>
            <a:off x="2382106" y="3863883"/>
            <a:ext cx="128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Google Cloud Storage: secure data storage</a:t>
            </a:r>
          </a:p>
          <a:p>
            <a:endParaRPr lang="en-US" sz="1200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8EA2FE23-0904-D14F-BB26-5785A33FE106}"/>
              </a:ext>
            </a:extLst>
          </p:cNvPr>
          <p:cNvSpPr txBox="1">
            <a:spLocks noChangeAspect="1"/>
          </p:cNvSpPr>
          <p:nvPr/>
        </p:nvSpPr>
        <p:spPr>
          <a:xfrm>
            <a:off x="7752300" y="3482562"/>
            <a:ext cx="127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Shiny dashboard:</a:t>
            </a:r>
          </a:p>
          <a:p>
            <a:r>
              <a:rPr lang="en-US" sz="1200" dirty="0"/>
              <a:t>Sync, </a:t>
            </a:r>
            <a:r>
              <a:rPr lang="en-US" sz="1200" dirty="0" err="1"/>
              <a:t>visualise</a:t>
            </a:r>
            <a:r>
              <a:rPr lang="en-US" sz="1200" dirty="0"/>
              <a:t>, and </a:t>
            </a:r>
            <a:r>
              <a:rPr lang="en-US" sz="1200" dirty="0" err="1"/>
              <a:t>analyse</a:t>
            </a:r>
            <a:r>
              <a:rPr lang="en-US" sz="1200" dirty="0"/>
              <a:t> data</a:t>
            </a:r>
          </a:p>
          <a:p>
            <a:endParaRPr lang="en-US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E01300-1EA1-6F45-9E41-4A9DB1B34D3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52300" y="2394924"/>
            <a:ext cx="1080000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13D080-26EB-5E42-9688-4EED7A8952D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65" y="947220"/>
            <a:ext cx="1080000" cy="1080000"/>
          </a:xfrm>
          <a:prstGeom prst="rect">
            <a:avLst/>
          </a:prstGeom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628CFF26-8CF8-E54A-969A-E1CDC8942BD3}"/>
              </a:ext>
            </a:extLst>
          </p:cNvPr>
          <p:cNvPicPr>
            <a:picLocks noGr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465" y="3839743"/>
            <a:ext cx="1080000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25758-C3C9-7D42-8C73-4A6D107F0C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49" r="13507"/>
          <a:stretch/>
        </p:blipFill>
        <p:spPr>
          <a:xfrm>
            <a:off x="311700" y="2445974"/>
            <a:ext cx="1506931" cy="977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EA4F44-8725-9849-ACA7-89A493722D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9" t="16041" r="9232" b="7403"/>
          <a:stretch/>
        </p:blipFill>
        <p:spPr>
          <a:xfrm>
            <a:off x="3622282" y="2548425"/>
            <a:ext cx="2326366" cy="772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13215-3A7E-BD4A-BC42-F9969BD8DE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99" t="11440" r="11565" b="15720"/>
          <a:stretch/>
        </p:blipFill>
        <p:spPr>
          <a:xfrm>
            <a:off x="3665340" y="3838300"/>
            <a:ext cx="1131860" cy="108144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59ED21D-3EF7-1540-AEAD-7DF2851B0487}"/>
              </a:ext>
            </a:extLst>
          </p:cNvPr>
          <p:cNvCxnSpPr>
            <a:stCxn id="23" idx="2"/>
            <a:endCxn id="26" idx="0"/>
          </p:cNvCxnSpPr>
          <p:nvPr/>
        </p:nvCxnSpPr>
        <p:spPr>
          <a:xfrm>
            <a:off x="4785465" y="2027220"/>
            <a:ext cx="0" cy="52120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760A94-6950-5E40-80D1-F6F2D7D9D799}"/>
              </a:ext>
            </a:extLst>
          </p:cNvPr>
          <p:cNvCxnSpPr>
            <a:cxnSpLocks/>
            <a:stCxn id="21" idx="1"/>
            <a:endCxn id="26" idx="3"/>
          </p:cNvCxnSpPr>
          <p:nvPr/>
        </p:nvCxnSpPr>
        <p:spPr>
          <a:xfrm flipH="1">
            <a:off x="5948648" y="2934924"/>
            <a:ext cx="1803652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02F4A-A9AA-9F40-B6C4-984070AA5027}"/>
              </a:ext>
            </a:extLst>
          </p:cNvPr>
          <p:cNvCxnSpPr>
            <a:cxnSpLocks/>
            <a:stCxn id="26" idx="1"/>
            <a:endCxn id="19" idx="3"/>
          </p:cNvCxnSpPr>
          <p:nvPr/>
        </p:nvCxnSpPr>
        <p:spPr>
          <a:xfrm flipH="1" flipV="1">
            <a:off x="1818631" y="2934924"/>
            <a:ext cx="1803651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73E6FD-526F-EA4A-97C0-B9F645C0A526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785465" y="3321424"/>
            <a:ext cx="0" cy="51831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2">
            <a:extLst>
              <a:ext uri="{FF2B5EF4-FFF2-40B4-BE49-F238E27FC236}">
                <a16:creationId xmlns:a16="http://schemas.microsoft.com/office/drawing/2014/main" id="{2ED6FFA6-7B6A-EB4B-B3EA-4C7D6506A92C}"/>
              </a:ext>
            </a:extLst>
          </p:cNvPr>
          <p:cNvSpPr txBox="1">
            <a:spLocks noChangeAspect="1"/>
          </p:cNvSpPr>
          <p:nvPr/>
        </p:nvSpPr>
        <p:spPr>
          <a:xfrm>
            <a:off x="40413" y="4399037"/>
            <a:ext cx="1787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Express.js</a:t>
            </a:r>
            <a:r>
              <a:rPr lang="en-US" sz="1200" dirty="0"/>
              <a:t> server app to handle uploads and downloads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256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265500" y="17338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AU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QField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: field data collection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4998324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Review of over 100 mobile GIS apps</a:t>
            </a:r>
          </a:p>
          <a:p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Field testing in Fiji and Tonga</a:t>
            </a:r>
          </a:p>
          <a:p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Syncing with spatial databases</a:t>
            </a:r>
          </a:p>
          <a:p>
            <a:endParaRPr lang="en-AU" b="1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r>
              <a:rPr lang="en-AU" b="1" dirty="0">
                <a:solidFill>
                  <a:srgbClr val="144281"/>
                </a:solidFill>
                <a:latin typeface="Bookman Old Style" panose="02050604050505020204" pitchFamily="18" charset="0"/>
              </a:rPr>
              <a:t>View secondary geospatial data layers</a:t>
            </a:r>
          </a:p>
          <a:p>
            <a:pPr marL="79584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14428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5326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QField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: key features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431925" y="1304875"/>
            <a:ext cx="2628925" cy="3626354"/>
            <a:chOff x="431925" y="1304875"/>
            <a:chExt cx="2628925" cy="3626354"/>
          </a:xfrm>
        </p:grpSpPr>
        <p:sp>
          <p:nvSpPr>
            <p:cNvPr id="73" name="Google Shape;73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31950" y="1304875"/>
              <a:ext cx="2628900" cy="362635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body" idx="4294967295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</a:rPr>
              <a:t>Spatial database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4294967295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spatial and non-spatial tables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relational data structure to drive survey logic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7" name="Google Shape;77;p15"/>
          <p:cNvGrpSpPr/>
          <p:nvPr/>
        </p:nvGrpSpPr>
        <p:grpSpPr>
          <a:xfrm>
            <a:off x="3320450" y="1304875"/>
            <a:ext cx="2632500" cy="3626353"/>
            <a:chOff x="3320450" y="1304875"/>
            <a:chExt cx="2632500" cy="3626353"/>
          </a:xfrm>
        </p:grpSpPr>
        <p:sp>
          <p:nvSpPr>
            <p:cNvPr id="78" name="Google Shape;78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2045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 txBox="1">
            <a:spLocks noGrp="1"/>
          </p:cNvSpPr>
          <p:nvPr>
            <p:ph type="body" idx="4294967295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Map interface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294967295"/>
          </p:nvPr>
        </p:nvSpPr>
        <p:spPr>
          <a:xfrm>
            <a:off x="3396775" y="1850299"/>
            <a:ext cx="2478600" cy="3080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Touch optimised map interface: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digitise landscape features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browse reference geospatial layers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6212550" y="1304875"/>
            <a:ext cx="2632500" cy="3626353"/>
            <a:chOff x="6212550" y="1304875"/>
            <a:chExt cx="2632500" cy="3626353"/>
          </a:xfrm>
        </p:grpSpPr>
        <p:sp>
          <p:nvSpPr>
            <p:cNvPr id="83" name="Google Shape;83;p15"/>
            <p:cNvSpPr/>
            <p:nvPr/>
          </p:nvSpPr>
          <p:spPr>
            <a:xfrm>
              <a:off x="621540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5"/>
          <p:cNvSpPr txBox="1">
            <a:spLocks noGrp="1"/>
          </p:cNvSpPr>
          <p:nvPr>
            <p:ph type="body" idx="4294967295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Digital forms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6286400" y="1850300"/>
            <a:ext cx="2478600" cy="3080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AU" sz="1500" dirty="0">
                <a:solidFill>
                  <a:schemeClr val="tx1"/>
                </a:solidFill>
              </a:rPr>
              <a:t>Form widgets to capture attribute information (text entry, checkbox, slider, dropdown lists, photos …)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A2B57-F3C8-2746-BBD4-0FAE3719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4" y="3798165"/>
            <a:ext cx="2504121" cy="99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E751A-FB3F-6149-80F8-0CBEB1774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25" y="3588165"/>
            <a:ext cx="1200000" cy="12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AA279-9534-3342-AA64-A5D35575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415" y="3049214"/>
            <a:ext cx="8307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 Narrow" panose="020B0604020202020204" pitchFamily="34" charset="0"/>
                <a:cs typeface="Arial Narrow" panose="020B0604020202020204" pitchFamily="34" charset="0"/>
              </a:rPr>
              <a:t>Q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Field: Tonga crop survey 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Google Shape;65;p14">
            <a:extLst>
              <a:ext uri="{FF2B5EF4-FFF2-40B4-BE49-F238E27FC236}">
                <a16:creationId xmlns:a16="http://schemas.microsoft.com/office/drawing/2014/main" id="{5EB2DC10-D6CD-FA4F-BBB9-F2477BC7B840}"/>
              </a:ext>
            </a:extLst>
          </p:cNvPr>
          <p:cNvSpPr txBox="1">
            <a:spLocks/>
          </p:cNvSpPr>
          <p:nvPr/>
        </p:nvSpPr>
        <p:spPr>
          <a:xfrm>
            <a:off x="2349186" y="4017112"/>
            <a:ext cx="2222814" cy="66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AU" sz="1800" dirty="0" err="1">
                <a:latin typeface="Bookman Old Style" panose="02050604050505020204" pitchFamily="18" charset="0"/>
                <a:cs typeface="Arial Narrow" panose="020B0604020202020204" pitchFamily="34" charset="0"/>
              </a:rPr>
              <a:t>QField</a:t>
            </a:r>
            <a:r>
              <a:rPr lang="en-AU" sz="1800" dirty="0">
                <a:latin typeface="Bookman Old Style" panose="02050604050505020204" pitchFamily="18" charset="0"/>
                <a:cs typeface="Arial Narrow" panose="020B0604020202020204" pitchFamily="34" charset="0"/>
              </a:rPr>
              <a:t>: digitise spatial features (fields)</a:t>
            </a:r>
          </a:p>
        </p:txBody>
      </p:sp>
      <p:sp>
        <p:nvSpPr>
          <p:cNvPr id="8" name="Google Shape;65;p14">
            <a:extLst>
              <a:ext uri="{FF2B5EF4-FFF2-40B4-BE49-F238E27FC236}">
                <a16:creationId xmlns:a16="http://schemas.microsoft.com/office/drawing/2014/main" id="{DC00EABC-6CBE-AF42-AE9A-1D5B3E61871D}"/>
              </a:ext>
            </a:extLst>
          </p:cNvPr>
          <p:cNvSpPr txBox="1">
            <a:spLocks/>
          </p:cNvSpPr>
          <p:nvPr/>
        </p:nvSpPr>
        <p:spPr>
          <a:xfrm>
            <a:off x="6953607" y="3578468"/>
            <a:ext cx="1878693" cy="8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AU" sz="1800" dirty="0" err="1">
                <a:latin typeface="Bookman Old Style" panose="02050604050505020204" pitchFamily="18" charset="0"/>
                <a:cs typeface="Arial Narrow" panose="020B0604020202020204" pitchFamily="34" charset="0"/>
              </a:rPr>
              <a:t>QField</a:t>
            </a:r>
            <a:r>
              <a:rPr lang="en-AU" sz="1800" dirty="0">
                <a:latin typeface="Bookman Old Style" panose="02050604050505020204" pitchFamily="18" charset="0"/>
                <a:cs typeface="Arial Narrow" panose="020B0604020202020204" pitchFamily="34" charset="0"/>
              </a:rPr>
              <a:t>: collect attribute information using digital 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013CF-51CE-DF45-9946-33208265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8" y="1377725"/>
            <a:ext cx="1648302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CF5C5-8AD5-EF4E-B757-402D38A34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725" y="1377725"/>
            <a:ext cx="164830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0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28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QField</a:t>
            </a:r>
            <a:r>
              <a:rPr lang="en-AU" b="1" dirty="0">
                <a:latin typeface="Arial Narrow" panose="020B0604020202020204" pitchFamily="34" charset="0"/>
                <a:cs typeface="Arial Narrow" panose="020B0604020202020204" pitchFamily="34" charset="0"/>
              </a:rPr>
              <a:t>: farm mapping applications</a:t>
            </a:r>
            <a:endParaRPr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431925" y="1304875"/>
            <a:ext cx="2628925" cy="3626354"/>
            <a:chOff x="431925" y="1304875"/>
            <a:chExt cx="2628925" cy="3626354"/>
          </a:xfrm>
        </p:grpSpPr>
        <p:sp>
          <p:nvSpPr>
            <p:cNvPr id="73" name="Google Shape;73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31950" y="1304875"/>
              <a:ext cx="2628900" cy="362635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body" idx="4294967295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</a:rPr>
              <a:t>Vanilla plantations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4294967295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Mapping vanilla plantations to identify plots under poor management conditions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7" name="Google Shape;77;p15"/>
          <p:cNvGrpSpPr/>
          <p:nvPr/>
        </p:nvGrpSpPr>
        <p:grpSpPr>
          <a:xfrm>
            <a:off x="3320450" y="1304875"/>
            <a:ext cx="2632500" cy="3626353"/>
            <a:chOff x="3320450" y="1304875"/>
            <a:chExt cx="2632500" cy="3626353"/>
          </a:xfrm>
        </p:grpSpPr>
        <p:sp>
          <p:nvSpPr>
            <p:cNvPr id="78" name="Google Shape;78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2045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 txBox="1">
            <a:spLocks noGrp="1"/>
          </p:cNvSpPr>
          <p:nvPr>
            <p:ph type="body" idx="4294967295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Land utilisation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294967295"/>
          </p:nvPr>
        </p:nvSpPr>
        <p:spPr>
          <a:xfrm>
            <a:off x="3396775" y="1850299"/>
            <a:ext cx="2478600" cy="3080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Mapping grower group’s utilisation of farm land to allocate fuel and resources to bring more land under cultivation</a:t>
            </a:r>
            <a:endParaRPr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6212550" y="1304875"/>
            <a:ext cx="2632500" cy="3626353"/>
            <a:chOff x="6212550" y="1304875"/>
            <a:chExt cx="2632500" cy="3626353"/>
          </a:xfrm>
        </p:grpSpPr>
        <p:sp>
          <p:nvSpPr>
            <p:cNvPr id="83" name="Google Shape;83;p15"/>
            <p:cNvSpPr/>
            <p:nvPr/>
          </p:nvSpPr>
          <p:spPr>
            <a:xfrm>
              <a:off x="6215400" y="1304875"/>
              <a:ext cx="2628900" cy="362635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5"/>
          <p:cNvSpPr txBox="1">
            <a:spLocks noGrp="1"/>
          </p:cNvSpPr>
          <p:nvPr>
            <p:ph type="body" idx="4294967295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lt1"/>
                </a:solidFill>
                <a:latin typeface="Bookman Old Style" panose="02050604050505020204" pitchFamily="18" charset="0"/>
              </a:rPr>
              <a:t>Tonga crop survey</a:t>
            </a:r>
            <a:endParaRPr sz="1600" dirty="0">
              <a:solidFill>
                <a:schemeClr val="l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6286400" y="1850300"/>
            <a:ext cx="2478600" cy="3080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AU" sz="1500" dirty="0">
                <a:solidFill>
                  <a:schemeClr val="tx1"/>
                </a:solidFill>
              </a:rPr>
              <a:t>Mapping intra-farm crop cover and management practices to inform landscape management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A2B57-F3C8-2746-BBD4-0FAE3719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35" y="3390763"/>
            <a:ext cx="1918080" cy="14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E751A-FB3F-6149-80F8-0CBEB1774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25" y="3391663"/>
            <a:ext cx="1918800" cy="143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AA279-9534-3342-AA64-A5D35575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800" y="3390763"/>
            <a:ext cx="10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26672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484</Words>
  <Application>Microsoft Macintosh PowerPoint</Application>
  <PresentationFormat>On-screen Show (16:9)</PresentationFormat>
  <Paragraphs>93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Oswald</vt:lpstr>
      <vt:lpstr>Average</vt:lpstr>
      <vt:lpstr>Bookman Old Style</vt:lpstr>
      <vt:lpstr>Arial Narrow</vt:lpstr>
      <vt:lpstr>Slate</vt:lpstr>
      <vt:lpstr>Mapping Tongan farms with QField</vt:lpstr>
      <vt:lpstr>Overview</vt:lpstr>
      <vt:lpstr>Tonga</vt:lpstr>
      <vt:lpstr>Farm mapping and crop surveys</vt:lpstr>
      <vt:lpstr>Workflow – Tonga Crop Survey</vt:lpstr>
      <vt:lpstr>QField: field data collection</vt:lpstr>
      <vt:lpstr>QField: key features</vt:lpstr>
      <vt:lpstr>QField: Tonga crop survey </vt:lpstr>
      <vt:lpstr>QField: farm mapping applications</vt:lpstr>
      <vt:lpstr>QField: farm mapping applications</vt:lpstr>
      <vt:lpstr>Data management</vt:lpstr>
      <vt:lpstr>Data visualisation, analysis, and reporting</vt:lpstr>
      <vt:lpstr>map.landscape Shiny dashboard</vt:lpstr>
      <vt:lpstr>map.landscape Shiny dashboard</vt:lpstr>
      <vt:lpstr>Moving Forward</vt:lpstr>
      <vt:lpstr>Thanks to the team!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Consulting Proposal</dc:title>
  <cp:lastModifiedBy>John Duncan</cp:lastModifiedBy>
  <cp:revision>94</cp:revision>
  <dcterms:modified xsi:type="dcterms:W3CDTF">2020-12-07T01:00:22Z</dcterms:modified>
</cp:coreProperties>
</file>